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84727" autoAdjust="0"/>
  </p:normalViewPr>
  <p:slideViewPr>
    <p:cSldViewPr snapToGrid="0">
      <p:cViewPr varScale="1">
        <p:scale>
          <a:sx n="63" d="100"/>
          <a:sy n="63"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10/05/2025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r>
              <a:rPr lang="pt-BR" dirty="0"/>
              <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A normalização de batch (</a:t>
            </a:r>
            <a:r>
              <a:rPr lang="pt-BR" sz="1200" b="1" i="1" kern="1200" dirty="0" smtClean="0">
                <a:solidFill>
                  <a:schemeClr val="tx1"/>
                </a:solidFill>
                <a:effectLst/>
                <a:latin typeface="+mn-lt"/>
                <a:ea typeface="+mn-ea"/>
                <a:cs typeface="+mn-cs"/>
              </a:rPr>
              <a:t>batch </a:t>
            </a:r>
            <a:r>
              <a:rPr lang="pt-BR" sz="1200" b="1" i="1" kern="1200" dirty="0" err="1" smtClean="0">
                <a:solidFill>
                  <a:schemeClr val="tx1"/>
                </a:solidFill>
                <a:effectLst/>
                <a:latin typeface="+mn-lt"/>
                <a:ea typeface="+mn-ea"/>
                <a:cs typeface="+mn-cs"/>
              </a:rPr>
              <a:t>normalization</a:t>
            </a:r>
            <a:r>
              <a:rPr lang="pt-BR" sz="1200" b="0" i="0" kern="1200" dirty="0" smtClean="0">
                <a:solidFill>
                  <a:schemeClr val="tx1"/>
                </a:solidFill>
                <a:effectLst/>
                <a:latin typeface="+mn-lt"/>
                <a:ea typeface="+mn-ea"/>
                <a:cs typeface="+mn-cs"/>
              </a:rPr>
              <a:t>) é uma técnica usada em redes neurais para estabilizar e acelerar o treinamento, reduzindo a </a:t>
            </a:r>
            <a:r>
              <a:rPr lang="pt-BR" sz="1200" b="1" i="0" kern="1200" dirty="0" smtClean="0">
                <a:solidFill>
                  <a:schemeClr val="tx1"/>
                </a:solidFill>
                <a:effectLst/>
                <a:latin typeface="+mn-lt"/>
                <a:ea typeface="+mn-ea"/>
                <a:cs typeface="+mn-cs"/>
              </a:rPr>
              <a:t>covariância interna</a:t>
            </a:r>
            <a:r>
              <a:rPr lang="pt-BR" sz="1200" b="0" i="0" kern="1200" dirty="0" smtClean="0">
                <a:solidFill>
                  <a:schemeClr val="tx1"/>
                </a:solidFill>
                <a:effectLst/>
                <a:latin typeface="+mn-lt"/>
                <a:ea typeface="+mn-ea"/>
                <a:cs typeface="+mn-cs"/>
              </a:rPr>
              <a:t> (mudanças na distribuição das entradas de cada camada durante o treinamento). Ela opera em </a:t>
            </a:r>
            <a:r>
              <a:rPr lang="pt-BR" sz="1200" b="1" i="0" kern="1200" dirty="0" err="1" smtClean="0">
                <a:solidFill>
                  <a:schemeClr val="tx1"/>
                </a:solidFill>
                <a:effectLst/>
                <a:latin typeface="+mn-lt"/>
                <a:ea typeface="+mn-ea"/>
                <a:cs typeface="+mn-cs"/>
              </a:rPr>
              <a:t>minibatches</a:t>
            </a:r>
            <a:r>
              <a:rPr lang="pt-BR" sz="1200" b="0" i="0" kern="1200" dirty="0" smtClean="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10/05/2025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10/05/2025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10/05/2025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10/05/2025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10/05/2025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10/05/2025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10/05/2025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10/05/2025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2.emf"/><Relationship Id="rId10" Type="http://schemas.openxmlformats.org/officeDocument/2006/relationships/image" Target="../media/image20.png"/><Relationship Id="rId4" Type="http://schemas.openxmlformats.org/officeDocument/2006/relationships/image" Target="../media/image11.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emf"/><Relationship Id="rId15" Type="http://schemas.openxmlformats.org/officeDocument/2006/relationships/image" Target="../media/image31.png"/><Relationship Id="rId4" Type="http://schemas.openxmlformats.org/officeDocument/2006/relationships/image" Target="../media/image13.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4.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r>
              <a:rPr lang="pt-BR" dirty="0"/>
              <a:t/>
            </a:r>
            <a:br>
              <a:rPr lang="pt-BR" dirty="0"/>
            </a:br>
            <a:r>
              <a:rPr lang="pt-BR" b="1" i="1" dirty="0"/>
              <a:t>Redes Neurais Artificiais (Parte II)</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 xmlns:a16="http://schemas.microsoft.com/office/drawing/2014/main"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 xmlns:a16="http://schemas.microsoft.com/office/drawing/2014/main"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 xmlns:a16="http://schemas.microsoft.com/office/drawing/2014/main"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 xmlns:a16="http://schemas.microsoft.com/office/drawing/2014/main"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 xmlns:a16="http://schemas.microsoft.com/office/drawing/2014/main"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 xmlns:a16="http://schemas.microsoft.com/office/drawing/2014/main"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 xmlns:a16="http://schemas.microsoft.com/office/drawing/2014/main"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nó</a:t>
                </a:r>
                <a:r>
                  <a:rPr lang="pt-BR" dirty="0"/>
                  <a:t>.</a:t>
                </a:r>
              </a:p>
              <a:p>
                <a:r>
                  <a:rPr lang="pt-BR" dirty="0"/>
                  <a:t>Sua </a:t>
                </a:r>
                <a:r>
                  <a:rPr lang="pt-BR" dirty="0" smtClean="0"/>
                  <a:t>derivada (saída pela entrada) </a:t>
                </a:r>
                <a:r>
                  <a:rPr lang="pt-BR" dirty="0"/>
                  <a:t>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 xmlns:a16="http://schemas.microsoft.com/office/drawing/2014/main"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 xmlns:a16="http://schemas.microsoft.com/office/drawing/2014/main"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 xmlns:a16="http://schemas.microsoft.com/office/drawing/2014/main"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 xmlns:a16="http://schemas.microsoft.com/office/drawing/2014/main"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 xmlns:a16="http://schemas.microsoft.com/office/drawing/2014/main"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 xmlns:a16="http://schemas.microsoft.com/office/drawing/2014/main"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 xmlns:a16="http://schemas.microsoft.com/office/drawing/2014/main"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 xmlns:a16="http://schemas.microsoft.com/office/drawing/2014/main"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 xmlns:a16="http://schemas.microsoft.com/office/drawing/2014/main"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 xmlns:a16="http://schemas.microsoft.com/office/drawing/2014/main"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 xmlns:a16="http://schemas.microsoft.com/office/drawing/2014/main"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 xmlns:a16="http://schemas.microsoft.com/office/drawing/2014/main"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 xmlns:a16="http://schemas.microsoft.com/office/drawing/2014/main"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 xmlns:a16="http://schemas.microsoft.com/office/drawing/2014/main"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 xmlns:a16="http://schemas.microsoft.com/office/drawing/2014/main"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 xmlns:a16="http://schemas.microsoft.com/office/drawing/2014/main"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nó</a:t>
                </a:r>
                <a:r>
                  <a:rPr lang="pt-BR" dirty="0"/>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 xmlns:a16="http://schemas.microsoft.com/office/drawing/2014/main"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 xmlns:a16="http://schemas.microsoft.com/office/drawing/2014/main"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 xmlns:a16="http://schemas.microsoft.com/office/drawing/2014/main"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 xmlns:a16="http://schemas.microsoft.com/office/drawing/2014/main"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 xmlns:a16="http://schemas.microsoft.com/office/drawing/2014/main"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 xmlns:a16="http://schemas.microsoft.com/office/drawing/2014/main"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 xmlns:a16="http://schemas.microsoft.com/office/drawing/2014/main"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 xmlns:a16="http://schemas.microsoft.com/office/drawing/2014/main"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 xmlns:a16="http://schemas.microsoft.com/office/drawing/2014/main"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 xmlns:a16="http://schemas.microsoft.com/office/drawing/2014/main"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 xmlns:a16="http://schemas.microsoft.com/office/drawing/2014/main"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 xmlns:a16="http://schemas.microsoft.com/office/drawing/2014/main"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 xmlns:a16="http://schemas.microsoft.com/office/drawing/2014/main"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 xmlns:a16="http://schemas.microsoft.com/office/drawing/2014/main"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 xmlns:a16="http://schemas.microsoft.com/office/drawing/2014/main"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 xmlns:a16="http://schemas.microsoft.com/office/drawing/2014/main"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 xmlns:a16="http://schemas.microsoft.com/office/drawing/2014/main"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 xmlns:a16="http://schemas.microsoft.com/office/drawing/2014/main"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 xmlns:a16="http://schemas.microsoft.com/office/drawing/2014/main"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 xmlns:a16="http://schemas.microsoft.com/office/drawing/2014/main"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 xmlns:a16="http://schemas.microsoft.com/office/drawing/2014/main"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a:t>
            </a:r>
            <a:r>
              <a:rPr lang="pt-BR" dirty="0" smtClean="0"/>
              <a:t>biológico </a:t>
            </a:r>
            <a:r>
              <a:rPr lang="pt-BR" dirty="0"/>
              <a:t>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 xmlns:a16="http://schemas.microsoft.com/office/drawing/2014/main"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 xmlns:a16="http://schemas.microsoft.com/office/drawing/2014/main"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 xmlns:a16="http://schemas.microsoft.com/office/drawing/2014/main"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 xmlns:a16="http://schemas.microsoft.com/office/drawing/2014/main"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 xmlns:a16="http://schemas.microsoft.com/office/drawing/2014/main"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 xmlns:a16="http://schemas.microsoft.com/office/drawing/2014/main"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 xmlns:a16="http://schemas.microsoft.com/office/drawing/2014/main"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 xmlns:a16="http://schemas.microsoft.com/office/drawing/2014/main"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 xmlns:a16="http://schemas.microsoft.com/office/drawing/2014/main"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 xmlns:a16="http://schemas.microsoft.com/office/drawing/2014/main"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 xmlns:a16="http://schemas.microsoft.com/office/drawing/2014/main"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t>
                </a:r>
                <a:r>
                  <a:rPr lang="pt-BR" dirty="0" smtClean="0"/>
                  <a:t>aos </a:t>
                </a:r>
                <a:r>
                  <a:rPr lang="pt-BR" dirty="0"/>
                  <a:t>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 xmlns:a16="http://schemas.microsoft.com/office/drawing/2014/main"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 xmlns:a16="http://schemas.microsoft.com/office/drawing/2014/main"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 xmlns:a16="http://schemas.microsoft.com/office/drawing/2014/main"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 xmlns:a16="http://schemas.microsoft.com/office/drawing/2014/main"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 xmlns:a16="http://schemas.microsoft.com/office/drawing/2014/main"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 xmlns:a16="http://schemas.microsoft.com/office/drawing/2014/main"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 xmlns:a16="http://schemas.microsoft.com/office/drawing/2014/main"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 xmlns:a16="http://schemas.microsoft.com/office/drawing/2014/main"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 xmlns:a16="http://schemas.microsoft.com/office/drawing/2014/main"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 xmlns:a16="http://schemas.microsoft.com/office/drawing/2014/main"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 xmlns:a16="http://schemas.microsoft.com/office/drawing/2014/main"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 xmlns:a16="http://schemas.microsoft.com/office/drawing/2014/main"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 xmlns:a16="http://schemas.microsoft.com/office/drawing/2014/main"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smtClean="0">
                <a:solidFill>
                  <a:schemeClr val="tx1"/>
                </a:solidFill>
              </a:rPr>
              <a:t>ReLU</a:t>
            </a:r>
            <a:r>
              <a:rPr lang="pt-BR" dirty="0" smtClean="0">
                <a:solidFill>
                  <a:schemeClr val="tx1"/>
                </a:solidFill>
              </a:rPr>
              <a:t> e suas variantes, </a:t>
            </a:r>
            <a:r>
              <a:rPr lang="pt-BR" dirty="0">
                <a:solidFill>
                  <a:schemeClr val="tx1"/>
                </a:solidFill>
              </a:rPr>
              <a:t>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 xmlns:a16="http://schemas.microsoft.com/office/drawing/2014/main"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 xmlns:a16="http://schemas.microsoft.com/office/drawing/2014/main"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 xmlns:a16="http://schemas.microsoft.com/office/drawing/2014/main"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 xmlns:a16="http://schemas.microsoft.com/office/drawing/2014/main"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 xmlns:a16="http://schemas.microsoft.com/office/drawing/2014/main"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 xmlns:a16="http://schemas.microsoft.com/office/drawing/2014/main"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 xmlns:a16="http://schemas.microsoft.com/office/drawing/2014/main"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 xmlns:a16="http://schemas.microsoft.com/office/drawing/2014/main"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 xmlns:a16="http://schemas.microsoft.com/office/drawing/2014/main"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 xmlns:a16="http://schemas.microsoft.com/office/drawing/2014/main"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 xmlns:a16="http://schemas.microsoft.com/office/drawing/2014/main"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 xmlns:a16="http://schemas.microsoft.com/office/drawing/2014/main"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 xmlns:a16="http://schemas.microsoft.com/office/drawing/2014/main"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 xmlns:a16="http://schemas.microsoft.com/office/drawing/2014/main"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 xmlns:a16="http://schemas.microsoft.com/office/drawing/2014/main"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 xmlns:a16="http://schemas.microsoft.com/office/drawing/2014/main"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 xmlns:a16="http://schemas.microsoft.com/office/drawing/2014/main"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 xmlns:a16="http://schemas.microsoft.com/office/drawing/2014/main"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 xmlns:a16="http://schemas.microsoft.com/office/drawing/2014/main"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 xmlns:a16="http://schemas.microsoft.com/office/drawing/2014/main"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 xmlns:a16="http://schemas.microsoft.com/office/drawing/2014/main"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 xmlns:a16="http://schemas.microsoft.com/office/drawing/2014/main"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 xmlns:a16="http://schemas.microsoft.com/office/drawing/2014/main"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 xmlns:a16="http://schemas.microsoft.com/office/drawing/2014/main"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 xmlns:a16="http://schemas.microsoft.com/office/drawing/2014/main"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 xmlns:a16="http://schemas.microsoft.com/office/drawing/2014/main"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 xmlns:a16="http://schemas.microsoft.com/office/drawing/2014/main"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 xmlns:a16="http://schemas.microsoft.com/office/drawing/2014/main"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 xmlns:a16="http://schemas.microsoft.com/office/drawing/2014/main"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 xmlns:a16="http://schemas.microsoft.com/office/drawing/2014/main"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 xmlns:a16="http://schemas.microsoft.com/office/drawing/2014/main"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 xmlns:a16="http://schemas.microsoft.com/office/drawing/2014/main"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 xmlns:a16="http://schemas.microsoft.com/office/drawing/2014/main"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 xmlns:a16="http://schemas.microsoft.com/office/drawing/2014/main"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 xmlns:a16="http://schemas.microsoft.com/office/drawing/2014/main"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A6FD833-CF23-C487-9C03-6451AE356DD8}"/>
                  </a:ext>
                </a:extLst>
              </p:cNvPr>
              <p:cNvSpPr>
                <a:spLocks noGrp="1"/>
              </p:cNvSpPr>
              <p:nvPr>
                <p:ph idx="1"/>
              </p:nvPr>
            </p:nvSpPr>
            <p:spPr>
              <a:xfrm>
                <a:off x="5902960" y="1825624"/>
                <a:ext cx="6156960" cy="5032376"/>
              </a:xfrm>
            </p:spPr>
            <p:txBody>
              <a:bodyPr/>
              <a:lstStyle/>
              <a:p>
                <a:r>
                  <a:rPr lang="pt-BR" dirty="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interno, ou seja, </a:t>
                </a:r>
                <a:r>
                  <a:rPr lang="pt-BR" b="1" i="1" dirty="0">
                    <a:solidFill>
                      <a:srgbClr val="002060"/>
                    </a:solidFill>
                  </a:rPr>
                  <a:t>memória</a:t>
                </a:r>
                <a:r>
                  <a:rPr lang="pt-BR" b="1" i="1" dirty="0">
                    <a:solidFill>
                      <a:srgbClr val="7030A0"/>
                    </a:solidFill>
                  </a:rPr>
                  <a:t>.</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156960" cy="5032376"/>
              </a:xfrm>
              <a:blipFill>
                <a:blip r:embed="rId2"/>
                <a:stretch>
                  <a:fillRect l="-1980" t="-1937" r="-1980"/>
                </a:stretch>
              </a:blipFill>
            </p:spPr>
            <p:txBody>
              <a:bodyPr/>
              <a:lstStyle/>
              <a:p>
                <a:r>
                  <a:rPr lang="pt-BR">
                    <a:noFill/>
                  </a:rPr>
                  <a:t> </a:t>
                </a:r>
              </a:p>
            </p:txBody>
          </p:sp>
        </mc:Fallback>
      </mc:AlternateContent>
      <p:pic>
        <p:nvPicPr>
          <p:cNvPr id="4" name="Picture 4">
            <a:extLst>
              <a:ext uri="{FF2B5EF4-FFF2-40B4-BE49-F238E27FC236}">
                <a16:creationId xmlns="" xmlns:a16="http://schemas.microsoft.com/office/drawing/2014/main" id="{5CD10D9D-EE08-5FCF-C7C6-063854B29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8C488BC4-0CEE-08D0-AEBA-FAC598310587}"/>
              </a:ext>
            </a:extLst>
          </p:cNvPr>
          <p:cNvSpPr>
            <a:spLocks noGrp="1"/>
          </p:cNvSpPr>
          <p:nvPr>
            <p:ph idx="1"/>
          </p:nvPr>
        </p:nvSpPr>
        <p:spPr>
          <a:xfrm>
            <a:off x="5598160" y="1825624"/>
            <a:ext cx="6421120" cy="5032375"/>
          </a:xfrm>
        </p:spPr>
        <p:txBody>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a:t>.</a:t>
            </a:r>
          </a:p>
        </p:txBody>
      </p:sp>
      <p:pic>
        <p:nvPicPr>
          <p:cNvPr id="4" name="Imagem 3">
            <a:extLst>
              <a:ext uri="{FF2B5EF4-FFF2-40B4-BE49-F238E27FC236}">
                <a16:creationId xmlns="" xmlns:a16="http://schemas.microsoft.com/office/drawing/2014/main"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8C488BC4-0CEE-08D0-AEBA-FAC598310587}"/>
              </a:ext>
            </a:extLst>
          </p:cNvPr>
          <p:cNvSpPr>
            <a:spLocks noGrp="1"/>
          </p:cNvSpPr>
          <p:nvPr>
            <p:ph idx="1"/>
          </p:nvPr>
        </p:nvSpPr>
        <p:spPr>
          <a:xfrm>
            <a:off x="6024880" y="1825624"/>
            <a:ext cx="599440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8C488BC4-0CEE-08D0-AEBA-FAC598310587}"/>
              </a:ext>
            </a:extLst>
          </p:cNvPr>
          <p:cNvSpPr>
            <a:spLocks noGrp="1"/>
          </p:cNvSpPr>
          <p:nvPr>
            <p:ph idx="1"/>
          </p:nvPr>
        </p:nvSpPr>
        <p:spPr>
          <a:xfrm>
            <a:off x="6096000" y="1825624"/>
            <a:ext cx="592328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a:t>Essas redes são úteis em tarefas que envolvem </a:t>
            </a:r>
            <a:r>
              <a:rPr lang="pt-BR" b="1" i="1" dirty="0">
                <a:solidFill>
                  <a:srgbClr val="00B050"/>
                </a:solidFill>
              </a:rPr>
              <a:t>dependências temporais </a:t>
            </a:r>
            <a:r>
              <a:rPr lang="pt-BR" dirty="0"/>
              <a:t>como </a:t>
            </a:r>
          </a:p>
          <a:p>
            <a:pPr lvl="1">
              <a:buFont typeface="Wingdings" panose="05000000000000000000" pitchFamily="2" charset="2"/>
              <a:buChar char="§"/>
            </a:pPr>
            <a:r>
              <a:rPr lang="pt-BR" dirty="0"/>
              <a:t>Previsões de séries temporais (e.g., m</a:t>
            </a:r>
            <a:r>
              <a:rPr lang="pt-BR" b="0" i="0" dirty="0">
                <a:effectLst/>
              </a:rPr>
              <a:t>onitoramento de sinais vitais, preço de ações, etc.</a:t>
            </a:r>
            <a:r>
              <a:rPr lang="pt-BR" dirty="0"/>
              <a:t>) e</a:t>
            </a:r>
          </a:p>
          <a:p>
            <a:pPr lvl="1">
              <a:buFont typeface="Wingdings" panose="05000000000000000000" pitchFamily="2" charset="2"/>
              <a:buChar char="§"/>
            </a:pPr>
            <a:r>
              <a:rPr lang="pt-BR" dirty="0"/>
              <a:t>Processamento de linguagem natural (e.g., conversão de fala em texto, reconhecimento de palavras, respostas a perguntas, etc.).</a:t>
            </a:r>
          </a:p>
        </p:txBody>
      </p:sp>
      <p:pic>
        <p:nvPicPr>
          <p:cNvPr id="4" name="Imagem 3">
            <a:extLst>
              <a:ext uri="{FF2B5EF4-FFF2-40B4-BE49-F238E27FC236}">
                <a16:creationId xmlns=""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 xmlns:a16="http://schemas.microsoft.com/office/drawing/2014/main" id="{C00E9C2F-8CDF-BC55-C4A5-13CAE11C44F7}"/>
              </a:ext>
            </a:extLst>
          </p:cNvPr>
          <p:cNvSpPr>
            <a:spLocks noGrp="1"/>
          </p:cNvSpPr>
          <p:nvPr>
            <p:ph idx="1"/>
          </p:nvPr>
        </p:nvSpPr>
        <p:spPr>
          <a:xfrm>
            <a:off x="838200" y="1825625"/>
            <a:ext cx="6416042" cy="4351338"/>
          </a:xfrm>
        </p:spPr>
        <p:txBody>
          <a:bodyPr>
            <a:normAutofit/>
          </a:bodyPr>
          <a:lstStyle/>
          <a:p>
            <a:r>
              <a:rPr lang="pt-BR" dirty="0" smtClean="0"/>
              <a:t>U</a:t>
            </a:r>
            <a:r>
              <a:rPr lang="pt-BR" dirty="0" smtClean="0"/>
              <a:t>ma </a:t>
            </a:r>
            <a:r>
              <a:rPr lang="pt-BR" dirty="0"/>
              <a:t>gama imensa de arquiteturas de redes </a:t>
            </a:r>
            <a:r>
              <a:rPr lang="pt-BR" dirty="0" smtClean="0"/>
              <a:t>neurais pode ser criada com esses dois tipos de conexão e diferentes tipos de neurônios.</a:t>
            </a:r>
            <a:endParaRPr lang="pt-BR" dirty="0"/>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https://www.asimovinstitute.org/author/fjodorvanveen/</a:t>
            </a:r>
            <a:endParaRPr lang="pt-BR" dirty="0"/>
          </a:p>
        </p:txBody>
      </p:sp>
      <p:pic>
        <p:nvPicPr>
          <p:cNvPr id="1026" name="Picture 2">
            <a:extLst>
              <a:ext uri="{FF2B5EF4-FFF2-40B4-BE49-F238E27FC236}">
                <a16:creationId xmlns="" xmlns:a16="http://schemas.microsoft.com/office/drawing/2014/main"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 xmlns:a16="http://schemas.microsoft.com/office/drawing/2014/main"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 xmlns:a16="http://schemas.microsoft.com/office/drawing/2014/main"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 xmlns:a16="http://schemas.microsoft.com/office/drawing/2014/main"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 xmlns:a16="http://schemas.microsoft.com/office/drawing/2014/main"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chemeClr val="accent2"/>
                </a:solidFill>
              </a:rPr>
              <a:t>capacidade de aproximação universal</a:t>
            </a:r>
            <a:r>
              <a:rPr lang="pt-BR" b="1" i="1" dirty="0">
                <a:solidFill>
                  <a:srgbClr val="002060"/>
                </a:solidFill>
              </a:rPr>
              <a:t>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 xmlns:a16="http://schemas.microsoft.com/office/drawing/2014/main"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 xmlns:a16="http://schemas.microsoft.com/office/drawing/2014/main"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 xmlns:a16="http://schemas.microsoft.com/office/drawing/2014/main"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 xmlns:a16="http://schemas.microsoft.com/office/drawing/2014/main"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 xmlns:a16="http://schemas.microsoft.com/office/drawing/2014/main"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 xmlns:a16="http://schemas.microsoft.com/office/drawing/2014/main"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 xmlns:a16="http://schemas.microsoft.com/office/drawing/2014/main"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 xmlns:a16="http://schemas.microsoft.com/office/drawing/2014/main"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 xmlns:a16="http://schemas.microsoft.com/office/drawing/2014/main"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 xmlns:a16="http://schemas.microsoft.com/office/drawing/2014/main"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 xmlns:a16="http://schemas.microsoft.com/office/drawing/2014/main"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 xmlns:a16="http://schemas.microsoft.com/office/drawing/2014/main"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 xmlns:a16="http://schemas.microsoft.com/office/drawing/2014/main"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 xmlns:a16="http://schemas.microsoft.com/office/drawing/2014/main"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 xmlns:a16="http://schemas.microsoft.com/office/drawing/2014/main"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 xmlns:a16="http://schemas.microsoft.com/office/drawing/2014/main"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 xmlns:a16="http://schemas.microsoft.com/office/drawing/2014/main"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 xmlns:a16="http://schemas.microsoft.com/office/drawing/2014/main"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 xmlns:a16="http://schemas.microsoft.com/office/drawing/2014/main"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 xmlns:a16="http://schemas.microsoft.com/office/drawing/2014/main"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 xmlns:a16="http://schemas.microsoft.com/office/drawing/2014/main"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 xmlns:a16="http://schemas.microsoft.com/office/drawing/2014/main"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 xmlns:a16="http://schemas.microsoft.com/office/drawing/2014/main"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 xmlns:a16="http://schemas.microsoft.com/office/drawing/2014/main"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 xmlns:a16="http://schemas.microsoft.com/office/drawing/2014/main"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 xmlns:a16="http://schemas.microsoft.com/office/drawing/2014/main"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 xmlns:a16="http://schemas.microsoft.com/office/drawing/2014/main"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 xmlns:a16="http://schemas.microsoft.com/office/drawing/2014/main"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 xmlns:a16="http://schemas.microsoft.com/office/drawing/2014/main"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 xmlns:a16="http://schemas.microsoft.com/office/drawing/2014/main"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 xmlns:a16="http://schemas.microsoft.com/office/drawing/2014/main"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 xmlns:a16="http://schemas.microsoft.com/office/drawing/2014/main"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 xmlns:a16="http://schemas.microsoft.com/office/drawing/2014/main"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 xmlns:a16="http://schemas.microsoft.com/office/drawing/2014/main"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 xmlns:a16="http://schemas.microsoft.com/office/drawing/2014/main"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 xmlns:a16="http://schemas.microsoft.com/office/drawing/2014/main"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 xmlns:a16="http://schemas.microsoft.com/office/drawing/2014/main"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 xmlns:a16="http://schemas.microsoft.com/office/drawing/2014/main"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 xmlns:a16="http://schemas.microsoft.com/office/drawing/2014/main"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 xmlns:a16="http://schemas.microsoft.com/office/drawing/2014/main"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 xmlns:a16="http://schemas.microsoft.com/office/drawing/2014/main"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17352</TotalTime>
  <Words>7550</Words>
  <Application>Microsoft Office PowerPoint</Application>
  <PresentationFormat>Widescreen</PresentationFormat>
  <Paragraphs>776</Paragraphs>
  <Slides>56</Slides>
  <Notes>42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1612</cp:revision>
  <dcterms:created xsi:type="dcterms:W3CDTF">2020-04-06T23:46:10Z</dcterms:created>
  <dcterms:modified xsi:type="dcterms:W3CDTF">2025-05-10T11:53:25Z</dcterms:modified>
</cp:coreProperties>
</file>